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0"/>
  </p:handoutMasterIdLst>
  <p:sldIdLst>
    <p:sldId id="256" r:id="rId2"/>
    <p:sldId id="257" r:id="rId3"/>
    <p:sldId id="267" r:id="rId4"/>
    <p:sldId id="266" r:id="rId5"/>
    <p:sldId id="268" r:id="rId6"/>
    <p:sldId id="25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8" r:id="rId25"/>
    <p:sldId id="289" r:id="rId26"/>
    <p:sldId id="291" r:id="rId27"/>
    <p:sldId id="292" r:id="rId28"/>
    <p:sldId id="264" r:id="rId29"/>
  </p:sldIdLst>
  <p:sldSz cx="9144000" cy="6858000" type="screen4x3"/>
  <p:notesSz cx="10234613" cy="70993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51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ADC9C74-7225-4807-9262-31EA68EE22E7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7247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EA040CE-6F5D-4541-94AA-851319D4DF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562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2016/9/22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65038" y="1803078"/>
            <a:ext cx="4104456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演算法</a:t>
            </a:r>
            <a:r>
              <a:rPr lang="zh-TW" altLang="en-US"/>
              <a:t>設計與分析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71472" y="4714884"/>
            <a:ext cx="7854696" cy="17526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台大資工系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呂學一</a:t>
            </a:r>
          </a:p>
          <a:p>
            <a:r>
              <a:rPr lang="en-US" altLang="zh-TW" dirty="0" smtClean="0"/>
              <a:t>http://www.csie.ntu.edu.tw</a:t>
            </a:r>
            <a:r>
              <a:rPr lang="en-US" altLang="zh-TW" smtClean="0"/>
              <a:t>/~hil/</a:t>
            </a:r>
            <a:endParaRPr lang="en-US" altLang="zh-TW" dirty="0" smtClean="0"/>
          </a:p>
        </p:txBody>
      </p:sp>
      <p:pic>
        <p:nvPicPr>
          <p:cNvPr id="5" name="圖片 4" descr="turb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4762500" cy="476250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考試範圍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7200" y="3125688"/>
            <a:ext cx="8229600" cy="275158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上課教到哪裡就考到哪裡，三次大考的範圍都不重疊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第一次小考的範圍只跟第一次大考的範圍重疊</a:t>
            </a:r>
            <a:endParaRPr lang="en-US" altLang="zh-TW" dirty="0"/>
          </a:p>
          <a:p>
            <a:pPr lvl="1"/>
            <a:r>
              <a:rPr lang="zh-TW" altLang="en-US" dirty="0" smtClean="0"/>
              <a:t>第</a:t>
            </a:r>
            <a:r>
              <a:rPr lang="zh-TW" altLang="en-US" dirty="0"/>
              <a:t>二</a:t>
            </a:r>
            <a:r>
              <a:rPr lang="zh-TW" altLang="en-US" dirty="0" smtClean="0"/>
              <a:t>次</a:t>
            </a:r>
            <a:r>
              <a:rPr lang="zh-TW" altLang="en-US" dirty="0"/>
              <a:t>小考的範圍只跟</a:t>
            </a:r>
            <a:r>
              <a:rPr lang="zh-TW" altLang="en-US" dirty="0" smtClean="0"/>
              <a:t>第二次</a:t>
            </a:r>
            <a:r>
              <a:rPr lang="zh-TW" altLang="en-US" dirty="0"/>
              <a:t>大考的範圍重疊</a:t>
            </a:r>
            <a:endParaRPr lang="en-US" altLang="zh-TW" dirty="0"/>
          </a:p>
          <a:p>
            <a:pPr lvl="1"/>
            <a:r>
              <a:rPr lang="zh-TW" altLang="en-US" dirty="0" smtClean="0"/>
              <a:t>第三次</a:t>
            </a:r>
            <a:r>
              <a:rPr lang="zh-TW" altLang="en-US" dirty="0"/>
              <a:t>小考的範圍只跟</a:t>
            </a:r>
            <a:r>
              <a:rPr lang="zh-TW" altLang="en-US" dirty="0" smtClean="0"/>
              <a:t>第三次</a:t>
            </a:r>
            <a:r>
              <a:rPr lang="zh-TW" altLang="en-US" dirty="0"/>
              <a:t>大考的範圍</a:t>
            </a:r>
            <a:r>
              <a:rPr lang="zh-TW" altLang="en-US" dirty="0" smtClean="0"/>
              <a:t>重疊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747818" y="5229200"/>
            <a:ext cx="1512168" cy="5033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第一次小考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747818" y="5811840"/>
            <a:ext cx="2376264" cy="4974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第一次大考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3345278" y="5229200"/>
            <a:ext cx="1512168" cy="5033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第</a:t>
            </a:r>
            <a:r>
              <a:rPr lang="zh-TW" altLang="en-US" dirty="0"/>
              <a:t>二</a:t>
            </a:r>
            <a:r>
              <a:rPr lang="zh-TW" altLang="en-US" dirty="0" smtClean="0"/>
              <a:t>次</a:t>
            </a:r>
            <a:r>
              <a:rPr lang="zh-TW" altLang="en-US" dirty="0"/>
              <a:t>小考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3345278" y="5811840"/>
            <a:ext cx="2376264" cy="4974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第二次</a:t>
            </a:r>
            <a:r>
              <a:rPr lang="zh-TW" altLang="en-US" dirty="0"/>
              <a:t>大考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5940152" y="5229200"/>
            <a:ext cx="1512168" cy="5033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第三次</a:t>
            </a:r>
            <a:r>
              <a:rPr lang="zh-TW" altLang="en-US" dirty="0"/>
              <a:t>小考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5940152" y="5811840"/>
            <a:ext cx="2376264" cy="4974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第三次</a:t>
            </a:r>
            <a:r>
              <a:rPr lang="zh-TW" altLang="en-US" dirty="0"/>
              <a:t>大考</a:t>
            </a:r>
          </a:p>
        </p:txBody>
      </p:sp>
      <p:pic>
        <p:nvPicPr>
          <p:cNvPr id="2050" name="Picture 2" descr="http://www.aroostooktechnologies.com/images/wirel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93" y="1081302"/>
            <a:ext cx="2393066" cy="1690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88695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拜託拜託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3600400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請不要在期末教學意見說老師沒有說明配分的方式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 smtClean="0"/>
              <a:t>對所有同學公平對待，不</a:t>
            </a:r>
            <a:r>
              <a:rPr lang="zh-TW" altLang="en-US" dirty="0"/>
              <a:t>接受任何形式的</a:t>
            </a:r>
            <a:r>
              <a:rPr lang="zh-TW" altLang="en-US" dirty="0" smtClean="0"/>
              <a:t>求情。</a:t>
            </a:r>
            <a:endParaRPr lang="en-US" altLang="zh-TW" dirty="0"/>
          </a:p>
          <a:p>
            <a:r>
              <a:rPr lang="zh-TW" altLang="en-US" dirty="0" smtClean="0"/>
              <a:t>拜託拜託請遵守考試規則，舞</a:t>
            </a:r>
            <a:r>
              <a:rPr lang="zh-TW" altLang="en-US" dirty="0"/>
              <a:t>弊</a:t>
            </a:r>
            <a:r>
              <a:rPr lang="zh-TW" altLang="en-US" dirty="0" smtClean="0"/>
              <a:t>者一律學期成績零分。</a:t>
            </a:r>
            <a:endParaRPr lang="en-US" altLang="zh-TW" dirty="0" smtClean="0"/>
          </a:p>
          <a:p>
            <a:r>
              <a:rPr lang="zh-TW" altLang="en-US" dirty="0" smtClean="0"/>
              <a:t>這</a:t>
            </a:r>
            <a:r>
              <a:rPr lang="zh-TW" altLang="en-US" dirty="0"/>
              <a:t>是一門非常困難</a:t>
            </a:r>
            <a:r>
              <a:rPr lang="zh-TW" altLang="en-US" dirty="0" smtClean="0"/>
              <a:t>的</a:t>
            </a:r>
            <a:r>
              <a:rPr lang="zh-TW" altLang="en-US" dirty="0"/>
              <a:t>理論</a:t>
            </a:r>
            <a:r>
              <a:rPr lang="zh-TW" altLang="en-US" dirty="0" smtClean="0"/>
              <a:t>課</a:t>
            </a:r>
            <a:r>
              <a:rPr lang="zh-TW" altLang="en-US" dirty="0"/>
              <a:t>，請不要掉以輕心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精</a:t>
            </a:r>
            <a:r>
              <a:rPr lang="zh-TW" altLang="en-US" dirty="0" smtClean="0"/>
              <a:t>熟上課內容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勤做課本習題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善用助教的協助，也歡迎跟我討論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我會再公布助教的</a:t>
            </a:r>
            <a:r>
              <a:rPr lang="en-US" altLang="zh-TW" dirty="0" smtClean="0"/>
              <a:t>TA</a:t>
            </a:r>
            <a:r>
              <a:rPr lang="zh-TW" altLang="en-US" dirty="0" smtClean="0"/>
              <a:t> </a:t>
            </a:r>
            <a:r>
              <a:rPr lang="en-US" altLang="zh-TW" dirty="0" smtClean="0"/>
              <a:t>hours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每周兩小時</a:t>
            </a:r>
            <a:r>
              <a:rPr lang="en-US" altLang="zh-TW" dirty="0" smtClean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01" y="1014736"/>
            <a:ext cx="2190399" cy="1664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2181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1349896"/>
            <a:ext cx="7992888" cy="1143000"/>
          </a:xfrm>
        </p:spPr>
        <p:txBody>
          <a:bodyPr/>
          <a:lstStyle/>
          <a:p>
            <a:r>
              <a:rPr lang="zh-TW" altLang="en-US" dirty="0" smtClean="0"/>
              <a:t>課程加簽與旁聽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197696"/>
            <a:ext cx="8229600" cy="3255640"/>
          </a:xfrm>
        </p:spPr>
        <p:txBody>
          <a:bodyPr/>
          <a:lstStyle/>
          <a:p>
            <a:r>
              <a:rPr lang="zh-TW" altLang="en-US" dirty="0" smtClean="0"/>
              <a:t>本課程是第三類加簽，請自行上網加退選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已經</a:t>
            </a:r>
            <a:r>
              <a:rPr lang="zh-TW" altLang="en-US" dirty="0" smtClean="0"/>
              <a:t>與</a:t>
            </a:r>
            <a:r>
              <a:rPr lang="zh-TW" altLang="en-US" dirty="0" smtClean="0"/>
              <a:t>旭</a:t>
            </a:r>
            <a:r>
              <a:rPr lang="zh-TW" altLang="en-US" dirty="0"/>
              <a:t>君</a:t>
            </a:r>
            <a:r>
              <a:rPr lang="zh-TW" altLang="en-US" dirty="0" smtClean="0"/>
              <a:t>老師</a:t>
            </a:r>
            <a:r>
              <a:rPr lang="zh-TW" altLang="en-US" dirty="0" smtClean="0"/>
              <a:t>協調，歡迎必帶的同學自由選換班</a:t>
            </a:r>
            <a:endParaRPr lang="en-US" altLang="zh-TW" dirty="0" smtClean="0"/>
          </a:p>
          <a:p>
            <a:r>
              <a:rPr lang="zh-TW" altLang="en-US" dirty="0" smtClean="0"/>
              <a:t>只要還有座位，歡迎旁聽生。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座位請優先保留給修課的同學</a:t>
            </a:r>
            <a:endParaRPr lang="en-US" altLang="zh-TW" dirty="0" smtClean="0"/>
          </a:p>
          <a:p>
            <a:r>
              <a:rPr lang="zh-TW" altLang="en-US" dirty="0" smtClean="0"/>
              <a:t>旁聽生請自行向修課同學請求協助取得投影片</a:t>
            </a:r>
            <a:endParaRPr lang="en-US" altLang="zh-TW" dirty="0"/>
          </a:p>
          <a:p>
            <a:pPr lvl="1"/>
            <a:r>
              <a:rPr lang="zh-TW" altLang="en-US" dirty="0" smtClean="0"/>
              <a:t>助教</a:t>
            </a:r>
            <a:r>
              <a:rPr lang="zh-TW" altLang="en-US" dirty="0"/>
              <a:t>和</a:t>
            </a:r>
            <a:r>
              <a:rPr lang="zh-TW" altLang="en-US" dirty="0" smtClean="0"/>
              <a:t>我不會提供這個部分的協助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2050" name="Picture 2" descr="http://1.bp.blogspot.com/-8cJ2G9BJ_7g/UIF_dJoU0rI/AAAAAAAAAA4/qL_luyFvSFw/s1600/%E4%B8%8A%E4%B8%8A%E7%B1%A4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821" y="913284"/>
            <a:ext cx="156817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00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518864" y="629816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隨機客的課堂上沒有笨問題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11560" y="2204864"/>
            <a:ext cx="6984776" cy="3975720"/>
          </a:xfrm>
        </p:spPr>
        <p:txBody>
          <a:bodyPr/>
          <a:lstStyle/>
          <a:p>
            <a:r>
              <a:rPr lang="zh-TW" altLang="en-US" dirty="0" smtClean="0"/>
              <a:t>我會努力善待每一個問題</a:t>
            </a:r>
            <a:endParaRPr lang="en-US" altLang="zh-TW" dirty="0" smtClean="0"/>
          </a:p>
          <a:p>
            <a:r>
              <a:rPr lang="zh-TW" altLang="en-US" dirty="0" smtClean="0"/>
              <a:t>最欣賞同學們想在課堂上把大部分內容弄懂的學習熱誠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94" y="3739195"/>
            <a:ext cx="3662084" cy="2441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722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可以怎麼問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11560" y="2348880"/>
            <a:ext cx="8075240" cy="3975720"/>
          </a:xfrm>
        </p:spPr>
        <p:txBody>
          <a:bodyPr/>
          <a:lstStyle/>
          <a:p>
            <a:r>
              <a:rPr lang="zh-TW" altLang="en-US" smtClean="0"/>
              <a:t>老師</a:t>
            </a:r>
            <a:r>
              <a:rPr lang="zh-TW" altLang="en-US" dirty="0" smtClean="0"/>
              <a:t>可以回去上兩頁投影片讓我抄一下筆記嗎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請問這一頁第二個等式是為甚麼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剛剛恍神了可以麻煩再把上一頁投影片講一次嗎</a:t>
            </a:r>
            <a:r>
              <a:rPr lang="en-US" altLang="zh-TW" dirty="0" smtClean="0"/>
              <a:t>?</a:t>
            </a:r>
          </a:p>
          <a:p>
            <a:r>
              <a:rPr lang="en-US" altLang="zh-TW" smtClean="0"/>
              <a:t>…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36" y="4048599"/>
            <a:ext cx="3206316" cy="24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勸退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10242" name="Picture 2" descr="https://upload.wikimedia.org/wikipedia/commons/thumb/1/19/MacauRainstormWarningSignal2004.svg/2000px-MacauRainstormWarningSignal2004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5980"/>
            <a:ext cx="5207658" cy="520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16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47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32" tmFilter="0, 0; 0.125,0.2665; 0.25,0.4; 0.375,0.465; 0.5,0.5;  0.625,0.535; 0.75,0.6; 0.875,0.7335; 1,1">
                                          <p:stCondLst>
                                            <p:cond delay="163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159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166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3225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328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非常困難</a:t>
            </a:r>
            <a:r>
              <a:rPr lang="zh-TW" altLang="en-US" dirty="0" smtClean="0"/>
              <a:t>的理論課程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75720"/>
          </a:xfrm>
        </p:spPr>
        <p:txBody>
          <a:bodyPr/>
          <a:lstStyle/>
          <a:p>
            <a:r>
              <a:rPr lang="zh-TW" altLang="en-US" dirty="0" smtClean="0"/>
              <a:t>對大部分同學來說會是你這輩子到目前為止最抽象最困難的一</a:t>
            </a:r>
            <a:r>
              <a:rPr lang="zh-TW" altLang="en-US" dirty="0" smtClean="0"/>
              <a:t>門</a:t>
            </a:r>
            <a:r>
              <a:rPr lang="zh-TW" altLang="en-US" dirty="0"/>
              <a:t>理論</a:t>
            </a:r>
            <a:r>
              <a:rPr lang="zh-TW" altLang="en-US" dirty="0" smtClean="0"/>
              <a:t>課</a:t>
            </a:r>
            <a:r>
              <a:rPr lang="zh-TW" altLang="en-US" dirty="0" smtClean="0"/>
              <a:t>，稍微掉以輕心就跟不上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需要花非常多時間精熟上課的內容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需要花非常多時間練習課本習題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非常容易卡關想不懂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都是證明，</a:t>
            </a:r>
            <a:r>
              <a:rPr lang="zh-TW" altLang="en-US" dirty="0" smtClean="0"/>
              <a:t>沒有計算</a:t>
            </a:r>
            <a:r>
              <a:rPr lang="zh-TW" altLang="en-US" dirty="0" smtClean="0"/>
              <a:t>，也沒有</a:t>
            </a:r>
            <a:r>
              <a:rPr lang="zh-TW" altLang="en-US" dirty="0"/>
              <a:t>程</a:t>
            </a:r>
            <a:r>
              <a:rPr lang="zh-TW" altLang="en-US" dirty="0" smtClean="0"/>
              <a:t>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marL="393192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4098" name="Picture 2" descr="http://fj.sinaimg.cn/2013/0911/U10279P911DT201309111132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8"/>
          <a:stretch/>
        </p:blipFill>
        <p:spPr bwMode="auto">
          <a:xfrm flipH="1">
            <a:off x="6660232" y="3429000"/>
            <a:ext cx="1872208" cy="273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145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無法</a:t>
            </a:r>
            <a:r>
              <a:rPr lang="zh-TW" altLang="en-US" dirty="0" smtClean="0"/>
              <a:t>裝熟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38317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不要積欠，當週的內容當週精</a:t>
            </a:r>
            <a:r>
              <a:rPr lang="zh-TW" altLang="en-US" dirty="0"/>
              <a:t>熟，要不然下週的課就保證聽不</a:t>
            </a:r>
            <a:r>
              <a:rPr lang="zh-TW" altLang="en-US" dirty="0" smtClean="0"/>
              <a:t>懂</a:t>
            </a:r>
            <a:endParaRPr lang="en-US" altLang="zh-TW" dirty="0" smtClean="0"/>
          </a:p>
          <a:p>
            <a:r>
              <a:rPr lang="zh-TW" altLang="en-US" dirty="0" smtClean="0"/>
              <a:t>我們的課程內容與考試保證同學們無法裝熟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1026" name="Picture 2" descr="http://resource.feng.com/resource/h057/h16/img20150623235542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1142" y="3616041"/>
            <a:ext cx="4801716" cy="27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3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不會介紹應用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7089" y="4797152"/>
            <a:ext cx="8229600" cy="1559198"/>
          </a:xfrm>
        </p:spPr>
        <p:txBody>
          <a:bodyPr/>
          <a:lstStyle/>
          <a:p>
            <a:r>
              <a:rPr lang="zh-TW" altLang="en-US" dirty="0" smtClean="0"/>
              <a:t>個</a:t>
            </a:r>
            <a:r>
              <a:rPr lang="zh-TW" altLang="en-US" dirty="0"/>
              <a:t>人</a:t>
            </a:r>
            <a:r>
              <a:rPr lang="zh-TW" altLang="en-US" dirty="0" smtClean="0"/>
              <a:t>最專精的研究領域就是</a:t>
            </a:r>
            <a:r>
              <a:rPr lang="en-US" altLang="zh-TW" dirty="0" smtClean="0"/>
              <a:t>【</a:t>
            </a:r>
            <a:r>
              <a:rPr lang="zh-TW" altLang="en-US" dirty="0" smtClean="0"/>
              <a:t>演算法的設計與分析</a:t>
            </a:r>
            <a:r>
              <a:rPr lang="en-US" altLang="zh-TW" dirty="0" smtClean="0"/>
              <a:t>】</a:t>
            </a:r>
          </a:p>
          <a:p>
            <a:r>
              <a:rPr lang="zh-TW" altLang="en-US" dirty="0"/>
              <a:t>我</a:t>
            </a:r>
            <a:r>
              <a:rPr lang="zh-TW" altLang="en-US" dirty="0" smtClean="0"/>
              <a:t>對演算法要如何應用在其他比較偏應用的領域一竅不通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5976" y="825581"/>
            <a:ext cx="3797226" cy="36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8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沒有程式的訓練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348880"/>
            <a:ext cx="7571184" cy="3975720"/>
          </a:xfrm>
        </p:spPr>
        <p:txBody>
          <a:bodyPr/>
          <a:lstStyle/>
          <a:p>
            <a:r>
              <a:rPr lang="zh-TW" altLang="en-US" dirty="0" smtClean="0"/>
              <a:t>不會有程式類的作業或考題或上課內容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8194" name="Picture 2" descr="http://www.sharkindicators.com/wp-content/uploads/2012/10/No-Co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59" y="3415037"/>
            <a:ext cx="3621141" cy="290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1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iles.turbosquid.com/Preview/Content_2009_07_17__12_14_52/compass.jpg611ff121-11f2-4b98-b70e-4d89a100bf34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36" y="908720"/>
            <a:ext cx="5810264" cy="5810264"/>
          </a:xfrm>
          <a:prstGeom prst="rect">
            <a:avLst/>
          </a:prstGeom>
          <a:noFill/>
          <a:effectLst>
            <a:softEdge rad="635000"/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課程資訊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資訊工程學系大二必修</a:t>
            </a:r>
            <a:r>
              <a:rPr lang="zh-TW" altLang="en-US" dirty="0" smtClean="0"/>
              <a:t>課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沒有作業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12290" name="Picture 2" descr="https://media.licdn.com/mpr/mpr/p/6/005/089/3a3/0fdca9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852936"/>
            <a:ext cx="47625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48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w1.tw/CW/images/article/C14463482841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28" y="2841095"/>
            <a:ext cx="4680669" cy="31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不會公布考試的成績分布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831704"/>
          </a:xfrm>
        </p:spPr>
        <p:txBody>
          <a:bodyPr/>
          <a:lstStyle/>
          <a:p>
            <a:r>
              <a:rPr lang="zh-TW" altLang="en-US" dirty="0" smtClean="0"/>
              <a:t>因為不希望同學們互相比較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38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我常常會想錯寫錯講錯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903712"/>
          </a:xfrm>
        </p:spPr>
        <p:txBody>
          <a:bodyPr/>
          <a:lstStyle/>
          <a:p>
            <a:r>
              <a:rPr lang="zh-TW" altLang="en-US" dirty="0" smtClean="0"/>
              <a:t>雖然我已經教了很多年，但是每年我都會想辦法變化我的講法，希望可以找到最簡潔的介紹方式，但是這個過程常常會犯錯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上傳之後投影片可能還會常常更</a:t>
            </a:r>
            <a:r>
              <a:rPr lang="zh-TW" altLang="en-US" dirty="0"/>
              <a:t>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5122" name="Picture 2" descr="https://lh5.googleusercontent.com/OJU_PMDriIhT7PaELESxrsBep5zflTazxk84LzBjHr_c4zIKrHPntb49-b92bwn-n3zh4Q5ofHKylqLCKJrQy_j7wjgPQQv-SvC8wboQAhpb3P7alx-8PvO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82"/>
          <a:stretch/>
        </p:blipFill>
        <p:spPr bwMode="auto">
          <a:xfrm>
            <a:off x="2412814" y="4288177"/>
            <a:ext cx="4318372" cy="2250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73395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上課</a:t>
            </a:r>
            <a:r>
              <a:rPr lang="zh-TW" altLang="en-US" dirty="0" smtClean="0"/>
              <a:t>內容與課本的對應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903712"/>
          </a:xfrm>
        </p:spPr>
        <p:txBody>
          <a:bodyPr/>
          <a:lstStyle/>
          <a:p>
            <a:r>
              <a:rPr lang="zh-TW" altLang="en-US" dirty="0" smtClean="0"/>
              <a:t>我</a:t>
            </a:r>
            <a:r>
              <a:rPr lang="zh-TW" altLang="en-US" dirty="0" smtClean="0"/>
              <a:t>會按照我覺得比較合理，能夠有個主軸思路的順序來講解課本</a:t>
            </a:r>
            <a:r>
              <a:rPr lang="zh-TW" altLang="en-US" dirty="0" smtClean="0"/>
              <a:t>的</a:t>
            </a:r>
            <a:r>
              <a:rPr lang="zh-TW" altLang="en-US" dirty="0" smtClean="0"/>
              <a:t>素材，未必會按照課本的順序，符號，定理名</a:t>
            </a:r>
            <a:r>
              <a:rPr lang="zh-TW" altLang="en-US" dirty="0"/>
              <a:t>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72000" y="4463952"/>
            <a:ext cx="3998817" cy="18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0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課程內容中英夾雜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687688"/>
          </a:xfrm>
        </p:spPr>
        <p:txBody>
          <a:bodyPr/>
          <a:lstStyle/>
          <a:p>
            <a:r>
              <a:rPr lang="zh-TW" altLang="en-US" dirty="0" smtClean="0"/>
              <a:t>無法提供全英文的課程內容與考題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我的英文程度很糟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2050" name="Picture 2" descr="http://i.cdn.turner.com/cnn/2011/HEALTH/01/24/stuttering.kings.speech/t1larg.king.speec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84"/>
          <a:stretch/>
        </p:blipFill>
        <p:spPr bwMode="auto">
          <a:xfrm>
            <a:off x="3701690" y="3645024"/>
            <a:ext cx="4211351" cy="2594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04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cnipr.com/PX/px1/201607/W0201607121079974575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136601"/>
            <a:ext cx="5108575" cy="34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熱愛在課堂上與同學們互動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20888"/>
            <a:ext cx="7571184" cy="3903712"/>
          </a:xfrm>
        </p:spPr>
        <p:txBody>
          <a:bodyPr/>
          <a:lstStyle/>
          <a:p>
            <a:r>
              <a:rPr lang="zh-TW" altLang="en-US" dirty="0" smtClean="0"/>
              <a:t>會拿著麥克風到處遊走問同學問題跟同學們討論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(</a:t>
            </a:r>
            <a:r>
              <a:rPr lang="zh-TW" altLang="en-US" dirty="0" smtClean="0"/>
              <a:t>答不出來沒關係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(</a:t>
            </a:r>
            <a:r>
              <a:rPr lang="zh-TW" altLang="en-US" dirty="0" smtClean="0"/>
              <a:t>認識同學並不是點名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54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資工傳奇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103</a:t>
            </a:r>
            <a:r>
              <a:rPr lang="zh-TW" altLang="en-US" dirty="0" smtClean="0"/>
              <a:t>的椅子有蟲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119736"/>
          </a:xfrm>
        </p:spPr>
        <p:txBody>
          <a:bodyPr/>
          <a:lstStyle/>
          <a:p>
            <a:r>
              <a:rPr lang="zh-TW" altLang="en-US" dirty="0" smtClean="0"/>
              <a:t>瞌睡</a:t>
            </a:r>
            <a:r>
              <a:rPr lang="zh-TW" altLang="en-US" dirty="0" smtClean="0"/>
              <a:t>蟲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精神</a:t>
            </a:r>
            <a:r>
              <a:rPr lang="zh-TW" altLang="en-US" dirty="0" smtClean="0"/>
              <a:t>不好時歡迎站起來，走動</a:t>
            </a:r>
            <a:r>
              <a:rPr lang="zh-TW" altLang="en-US" dirty="0" smtClean="0"/>
              <a:t>走動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學期中可能有幾個星期會換教室，因為講台底層某處長期積水造成地板朽壞，需要維修但是時間未定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4098" name="Picture 2" descr="http://know.zwbk.org/ImageUpload/20111111/20111111103845_20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64001"/>
            <a:ext cx="3168352" cy="253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8864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勸退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10242" name="Picture 2" descr="https://upload.wikimedia.org/wikipedia/commons/thumb/1/19/MacauRainstormWarningSignal2004.svg/2000px-MacauRainstormWarningSignal2004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5980"/>
            <a:ext cx="5207658" cy="520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69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Any questions?</a:t>
            </a:r>
            <a:endParaRPr lang="zh-TW" altLang="en-US" dirty="0"/>
          </a:p>
        </p:txBody>
      </p:sp>
      <p:pic>
        <p:nvPicPr>
          <p:cNvPr id="2050" name="Picture 2" descr="http://files.turbosquid.com/Preview/Content_2010_03_31__14_47_01/Newski_01.jpga525277c-bf2c-49a4-babb-9ef7dfbc0148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4984"/>
            <a:ext cx="5256186" cy="3140571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更新</a:t>
            </a:r>
            <a:r>
              <a:rPr lang="en-US" altLang="zh-TW" dirty="0" smtClean="0"/>
              <a:t>:</a:t>
            </a:r>
            <a:r>
              <a:rPr lang="zh-TW" altLang="en-US" dirty="0" smtClean="0"/>
              <a:t> 課程網頁與聯絡方式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7200" y="2045568"/>
            <a:ext cx="8229600" cy="4047728"/>
          </a:xfrm>
        </p:spPr>
        <p:txBody>
          <a:bodyPr/>
          <a:lstStyle/>
          <a:p>
            <a:r>
              <a:rPr lang="zh-TW" altLang="en-US" dirty="0" smtClean="0"/>
              <a:t>今年首度嘗試使用</a:t>
            </a:r>
            <a:r>
              <a:rPr lang="en-US" altLang="zh-TW" dirty="0" smtClean="0"/>
              <a:t>CEIBA</a:t>
            </a:r>
          </a:p>
          <a:p>
            <a:r>
              <a:rPr lang="en-US" altLang="zh-TW" dirty="0" smtClean="0"/>
              <a:t>Email: hil@csie.ntu.edu.tw</a:t>
            </a:r>
          </a:p>
          <a:p>
            <a:r>
              <a:rPr lang="zh-TW" altLang="en-US" dirty="0" smtClean="0"/>
              <a:t>臉書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顧定</a:t>
            </a:r>
            <a:r>
              <a:rPr lang="zh-TW" altLang="en-US" dirty="0" smtClean="0">
                <a:solidFill>
                  <a:srgbClr val="FF0000"/>
                </a:solidFill>
              </a:rPr>
              <a:t>克 </a:t>
            </a:r>
            <a:r>
              <a:rPr lang="en-US" altLang="zh-TW" dirty="0" smtClean="0"/>
              <a:t>(</a:t>
            </a:r>
            <a:r>
              <a:rPr lang="en-US" altLang="zh-TW" dirty="0" smtClean="0"/>
              <a:t>aka </a:t>
            </a:r>
            <a:r>
              <a:rPr lang="zh-TW" altLang="en-US" dirty="0" smtClean="0"/>
              <a:t>隨機客</a:t>
            </a:r>
            <a:r>
              <a:rPr lang="en-US" altLang="zh-TW" dirty="0" smtClean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688697"/>
            <a:ext cx="5400600" cy="2535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638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助教</a:t>
            </a:r>
            <a:r>
              <a:rPr lang="en-US" altLang="zh-TW" dirty="0" smtClean="0"/>
              <a:t>(</a:t>
            </a:r>
            <a:r>
              <a:rPr lang="zh-TW" altLang="en-US" dirty="0" smtClean="0"/>
              <a:t>暫定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132856"/>
            <a:ext cx="8472518" cy="4191744"/>
          </a:xfrm>
        </p:spPr>
        <p:txBody>
          <a:bodyPr>
            <a:normAutofit/>
          </a:bodyPr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zh-TW" altLang="en-US" sz="2700" dirty="0" smtClean="0"/>
              <a:t>賴開元</a:t>
            </a:r>
            <a:endParaRPr lang="en-US" altLang="zh-TW" sz="2700" dirty="0" smtClean="0"/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zh-TW" altLang="en-US" sz="2700" dirty="0" smtClean="0"/>
              <a:t>張智堯</a:t>
            </a:r>
            <a:endParaRPr lang="en-US" altLang="zh-TW" sz="2700" dirty="0"/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zh-TW" altLang="en-US" sz="2800" dirty="0" smtClean="0"/>
              <a:t>林傳恩</a:t>
            </a:r>
            <a:endParaRPr lang="en-US" altLang="zh-TW" sz="2700" dirty="0" smtClean="0"/>
          </a:p>
        </p:txBody>
      </p:sp>
      <p:pic>
        <p:nvPicPr>
          <p:cNvPr id="1026" name="Picture 2" descr="http://files.turbosquid.com/Preview/Content_2009_07_16__17_37_20/owl1t.jpg310912b0-4f4d-43ac-b8d1-a5515e4e2bdf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6886" y="3320214"/>
            <a:ext cx="3004386" cy="3004386"/>
          </a:xfrm>
          <a:prstGeom prst="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689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上課方式</a:t>
            </a:r>
            <a:r>
              <a:rPr lang="en-US" altLang="zh-TW" dirty="0" smtClean="0"/>
              <a:t>:</a:t>
            </a:r>
            <a:r>
              <a:rPr lang="zh-TW" altLang="en-US" dirty="0" smtClean="0"/>
              <a:t> 投影片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935462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我非常堅持</a:t>
            </a:r>
            <a:r>
              <a:rPr lang="zh-TW" altLang="en-US" dirty="0" smtClean="0">
                <a:solidFill>
                  <a:srgbClr val="FF0000"/>
                </a:solidFill>
              </a:rPr>
              <a:t>投影片</a:t>
            </a:r>
            <a:r>
              <a:rPr lang="zh-TW" altLang="en-US" dirty="0" smtClean="0"/>
              <a:t>下課更正後才會上傳到</a:t>
            </a:r>
            <a:r>
              <a:rPr lang="en-US" altLang="zh-TW" dirty="0" smtClean="0"/>
              <a:t>CEIBA</a:t>
            </a:r>
            <a:r>
              <a:rPr lang="zh-TW" altLang="en-US" dirty="0" smtClean="0"/>
              <a:t>社團</a:t>
            </a:r>
            <a:endParaRPr lang="en-US" altLang="zh-TW" dirty="0" smtClean="0"/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zh-TW" altLang="en-US" sz="2300" dirty="0" smtClean="0"/>
              <a:t>所以請</a:t>
            </a:r>
            <a:r>
              <a:rPr lang="zh-TW" altLang="en-US" sz="2300" dirty="0"/>
              <a:t>不要在教學意見</a:t>
            </a:r>
            <a:r>
              <a:rPr lang="zh-TW" altLang="en-US" sz="2300" dirty="0" smtClean="0"/>
              <a:t>再建議希望</a:t>
            </a:r>
            <a:r>
              <a:rPr lang="zh-TW" altLang="en-US" sz="2300" dirty="0"/>
              <a:t>上課前</a:t>
            </a:r>
            <a:r>
              <a:rPr lang="zh-TW" altLang="en-US" sz="2300" dirty="0" smtClean="0"/>
              <a:t>能拿到投影片</a:t>
            </a:r>
            <a:endParaRPr lang="en-US" altLang="zh-TW" sz="2300" dirty="0" smtClean="0"/>
          </a:p>
          <a:p>
            <a:pPr marL="822960" lvl="3" indent="-274320">
              <a:buSzPct val="95000"/>
            </a:pPr>
            <a:r>
              <a:rPr lang="zh-TW" altLang="en-US" sz="2200" dirty="0" smtClean="0">
                <a:sym typeface="Wingdings" panose="05000000000000000000" pitchFamily="2" charset="2"/>
              </a:rPr>
              <a:t>提這點並不會改變我這個堅持的決心</a:t>
            </a:r>
            <a:endParaRPr lang="en-US" altLang="zh-TW" sz="2200" dirty="0" smtClean="0">
              <a:sym typeface="Wingdings" panose="05000000000000000000" pitchFamily="2" charset="2"/>
            </a:endParaRPr>
          </a:p>
          <a:p>
            <a:pPr marL="548640" lvl="2" indent="-274320">
              <a:buSzPct val="95000"/>
            </a:pPr>
            <a:r>
              <a:rPr lang="zh-TW" altLang="en-US" sz="2400" dirty="0" smtClean="0">
                <a:sym typeface="Wingdings" panose="05000000000000000000" pitchFamily="2" charset="2"/>
              </a:rPr>
              <a:t>只會上傳</a:t>
            </a:r>
            <a:r>
              <a:rPr lang="en-US" altLang="zh-TW" sz="2400" dirty="0" smtClean="0">
                <a:sym typeface="Wingdings" panose="05000000000000000000" pitchFamily="2" charset="2"/>
              </a:rPr>
              <a:t>PowerPoint</a:t>
            </a:r>
            <a:r>
              <a:rPr lang="zh-TW" altLang="en-US" sz="2400" dirty="0" smtClean="0">
                <a:sym typeface="Wingdings" panose="05000000000000000000" pitchFamily="2" charset="2"/>
              </a:rPr>
              <a:t>格式，需要其他格式請自行轉換</a:t>
            </a:r>
            <a:endParaRPr lang="en-US" altLang="zh-TW" sz="2400" dirty="0" smtClean="0">
              <a:sym typeface="Wingdings" panose="05000000000000000000" pitchFamily="2" charset="2"/>
            </a:endParaRPr>
          </a:p>
          <a:p>
            <a:pPr marL="822960" lvl="3" indent="-274320">
              <a:buSzPct val="95000"/>
            </a:pPr>
            <a:r>
              <a:rPr lang="zh-TW" altLang="en-US" sz="2300" dirty="0" smtClean="0">
                <a:sym typeface="Wingdings" panose="05000000000000000000" pitchFamily="2" charset="2"/>
              </a:rPr>
              <a:t>數學式子的圖片是用</a:t>
            </a:r>
            <a:r>
              <a:rPr lang="en-US" altLang="zh-TW" sz="2300" dirty="0" err="1" smtClean="0">
                <a:sym typeface="Wingdings" panose="05000000000000000000" pitchFamily="2" charset="2"/>
              </a:rPr>
              <a:t>IguanaTeX</a:t>
            </a:r>
            <a:r>
              <a:rPr lang="zh-TW" altLang="en-US" sz="2300" dirty="0" smtClean="0">
                <a:sym typeface="Wingdings" panose="05000000000000000000" pitchFamily="2" charset="2"/>
              </a:rPr>
              <a:t>製作的</a:t>
            </a:r>
            <a:endParaRPr lang="en-US" altLang="zh-TW" sz="2300" dirty="0" smtClean="0">
              <a:sym typeface="Wingdings" panose="05000000000000000000" pitchFamily="2" charset="2"/>
            </a:endParaRPr>
          </a:p>
          <a:p>
            <a:pPr marL="548640" lvl="3" indent="0">
              <a:buSzPct val="95000"/>
              <a:buNone/>
            </a:pPr>
            <a:endParaRPr lang="en-US" altLang="zh-TW" sz="2200" dirty="0">
              <a:sym typeface="Wingdings" panose="05000000000000000000" pitchFamily="2" charset="2"/>
            </a:endParaRPr>
          </a:p>
          <a:p>
            <a:r>
              <a:rPr lang="zh-TW" altLang="en-US" dirty="0">
                <a:sym typeface="Wingdings" panose="05000000000000000000" pitchFamily="2" charset="2"/>
              </a:rPr>
              <a:t>拜託</a:t>
            </a:r>
            <a:r>
              <a:rPr lang="zh-TW" altLang="en-US" dirty="0" smtClean="0">
                <a:sym typeface="Wingdings" panose="05000000000000000000" pitchFamily="2" charset="2"/>
              </a:rPr>
              <a:t>拜託課程內容請不要</a:t>
            </a:r>
            <a:r>
              <a:rPr lang="zh-TW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錄影</a:t>
            </a:r>
            <a:r>
              <a:rPr lang="zh-TW" altLang="en-US" dirty="0">
                <a:sym typeface="Wingdings" panose="05000000000000000000" pitchFamily="2" charset="2"/>
              </a:rPr>
              <a:t>或</a:t>
            </a:r>
            <a:r>
              <a:rPr lang="zh-TW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拍照</a:t>
            </a:r>
            <a:r>
              <a:rPr lang="zh-TW" altLang="en-US" dirty="0" smtClean="0">
                <a:sym typeface="Wingdings" panose="05000000000000000000" pitchFamily="2" charset="2"/>
              </a:rPr>
              <a:t>或</a:t>
            </a:r>
            <a:r>
              <a:rPr lang="zh-TW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錄音</a:t>
            </a:r>
            <a:r>
              <a:rPr lang="zh-TW" altLang="en-US" dirty="0" smtClean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m(_ _)</a:t>
            </a:r>
            <a:r>
              <a:rPr lang="en-US" altLang="zh-TW" dirty="0" smtClean="0">
                <a:sym typeface="Wingdings" panose="05000000000000000000" pitchFamily="2" charset="2"/>
              </a:rPr>
              <a:t>m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/>
              <a:t>建議上課時做一點小筆記，歡迎隨時打斷我，請我翻回前幾頁的投影片，或請我再解釋一次，我都非常樂意配合</a:t>
            </a:r>
            <a:r>
              <a:rPr lang="zh-TW" altLang="en-US" dirty="0"/>
              <a:t>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1026" name="Picture 2" descr="http://www.3playmedia.com/assets/power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77842"/>
            <a:ext cx="3345975" cy="161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60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教科書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dirty="0" smtClean="0"/>
              <a:t>Introduction to Algorithms (3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ed</a:t>
            </a:r>
            <a:r>
              <a:rPr lang="en-US" altLang="zh-TW" dirty="0" smtClean="0"/>
              <a:t>), 2009, MIT Press</a:t>
            </a:r>
          </a:p>
          <a:p>
            <a:pPr>
              <a:buNone/>
            </a:pPr>
            <a:r>
              <a:rPr lang="en-US" altLang="zh-TW" dirty="0" smtClean="0"/>
              <a:t>by </a:t>
            </a:r>
            <a:r>
              <a:rPr lang="en-US" altLang="zh-TW" dirty="0" err="1" smtClean="0"/>
              <a:t>Cormen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Leiserson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Rivest</a:t>
            </a:r>
            <a:r>
              <a:rPr lang="en-US" altLang="zh-TW" dirty="0" smtClean="0"/>
              <a:t>, and </a:t>
            </a:r>
            <a:r>
              <a:rPr lang="en-US" altLang="zh-TW" dirty="0" smtClean="0"/>
              <a:t>Stein</a:t>
            </a:r>
            <a:endParaRPr lang="zh-TW" altLang="en-US" dirty="0"/>
          </a:p>
        </p:txBody>
      </p:sp>
      <p:pic>
        <p:nvPicPr>
          <p:cNvPr id="8" name="Picture 4" descr="http://www.silkbook.com/mall_image/bk/kk0228356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27584" y="3068960"/>
            <a:ext cx="2952328" cy="3334221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grpSp>
        <p:nvGrpSpPr>
          <p:cNvPr id="15" name="群組 14"/>
          <p:cNvGrpSpPr/>
          <p:nvPr/>
        </p:nvGrpSpPr>
        <p:grpSpPr>
          <a:xfrm>
            <a:off x="3995936" y="3068960"/>
            <a:ext cx="3271220" cy="3528392"/>
            <a:chOff x="3995936" y="3068960"/>
            <a:chExt cx="3271220" cy="3528392"/>
          </a:xfrm>
        </p:grpSpPr>
        <p:pic>
          <p:nvPicPr>
            <p:cNvPr id="8196" name="Picture 4" descr="http://www.cs.dartmouth.edu/~thc/images/Cormen05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95936" y="3068960"/>
              <a:ext cx="1809750" cy="2095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8198" name="Picture 6" descr="Photo of Charles E. Leisers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45644" y="3068960"/>
              <a:ext cx="1514240" cy="21924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200" name="Picture 8" descr="Photo of Ron Rives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95936" y="4807910"/>
              <a:ext cx="1783854" cy="178385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202" name="Picture 10" descr="Faculty Photo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24127" y="4797152"/>
              <a:ext cx="1543029" cy="18002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12700" stA="38000" endPos="28000" dist="5000" dir="5400000" sy="-100000" algn="bl" rotWithShape="0"/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評分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18864" y="2132856"/>
            <a:ext cx="8229600" cy="439248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三次小考各</a:t>
            </a:r>
            <a:r>
              <a:rPr lang="en-US" altLang="zh-TW" dirty="0" smtClean="0"/>
              <a:t>10%</a:t>
            </a:r>
          </a:p>
          <a:p>
            <a:pPr lvl="1"/>
            <a:r>
              <a:rPr lang="zh-TW" altLang="en-US" dirty="0" smtClean="0"/>
              <a:t>課堂上進行約一小</a:t>
            </a:r>
            <a:r>
              <a:rPr lang="zh-TW" altLang="en-US" dirty="0"/>
              <a:t>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close-book,</a:t>
            </a:r>
            <a:r>
              <a:rPr lang="en-US" altLang="zh-TW" dirty="0"/>
              <a:t> </a:t>
            </a:r>
            <a:r>
              <a:rPr lang="zh-TW" altLang="en-US" dirty="0"/>
              <a:t>考</a:t>
            </a:r>
            <a:r>
              <a:rPr lang="zh-TW" altLang="en-US" dirty="0" smtClean="0"/>
              <a:t>上課內容</a:t>
            </a:r>
            <a:r>
              <a:rPr lang="en-US" altLang="zh-TW" dirty="0" smtClean="0"/>
              <a:t>(</a:t>
            </a:r>
            <a:r>
              <a:rPr lang="zh-TW" altLang="en-US" dirty="0" smtClean="0"/>
              <a:t>的變形</a:t>
            </a:r>
            <a:r>
              <a:rPr lang="en-US" altLang="zh-TW" dirty="0" smtClean="0"/>
              <a:t>)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三次大考各</a:t>
            </a:r>
            <a:r>
              <a:rPr lang="en-US" altLang="zh-TW" dirty="0" smtClean="0"/>
              <a:t>25%</a:t>
            </a:r>
          </a:p>
          <a:p>
            <a:pPr lvl="1"/>
            <a:r>
              <a:rPr lang="zh-TW" altLang="en-US" dirty="0" smtClean="0"/>
              <a:t>課堂上進行約三小</a:t>
            </a:r>
            <a:r>
              <a:rPr lang="zh-TW" altLang="en-US" dirty="0"/>
              <a:t>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open</a:t>
            </a:r>
            <a:r>
              <a:rPr lang="zh-TW" altLang="en-US" dirty="0" smtClean="0"/>
              <a:t> </a:t>
            </a:r>
            <a:r>
              <a:rPr lang="en-US" altLang="zh-TW" dirty="0" smtClean="0"/>
              <a:t>one-page </a:t>
            </a:r>
            <a:r>
              <a:rPr lang="en-US" altLang="zh-TW" dirty="0" smtClean="0">
                <a:solidFill>
                  <a:srgbClr val="FF0000"/>
                </a:solidFill>
              </a:rPr>
              <a:t>one-sided</a:t>
            </a:r>
            <a:r>
              <a:rPr lang="en-US" altLang="zh-TW" dirty="0" smtClean="0"/>
              <a:t> A4 note</a:t>
            </a:r>
          </a:p>
          <a:p>
            <a:pPr lvl="1"/>
            <a:r>
              <a:rPr lang="zh-TW" altLang="en-US" dirty="0" smtClean="0"/>
              <a:t>考上課內容與課本習題</a:t>
            </a:r>
            <a:r>
              <a:rPr lang="en-US" altLang="zh-TW" dirty="0" smtClean="0"/>
              <a:t>(</a:t>
            </a:r>
            <a:r>
              <a:rPr lang="zh-TW" altLang="en-US" dirty="0" smtClean="0"/>
              <a:t>的變形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題型以證明</a:t>
            </a:r>
            <a:r>
              <a:rPr lang="zh-TW" altLang="en-US" dirty="0" smtClean="0"/>
              <a:t>為主</a:t>
            </a:r>
            <a:endParaRPr lang="en-US" altLang="zh-TW" dirty="0" smtClean="0"/>
          </a:p>
          <a:p>
            <a:r>
              <a:rPr lang="zh-TW" altLang="en-US" dirty="0" smtClean="0"/>
              <a:t>舞弊者一律學期成績零分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887" y="876699"/>
            <a:ext cx="2396394" cy="1216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3" name="禁止標誌 2"/>
          <p:cNvSpPr/>
          <p:nvPr/>
        </p:nvSpPr>
        <p:spPr>
          <a:xfrm>
            <a:off x="6228184" y="260648"/>
            <a:ext cx="2448272" cy="2448272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http://flyparsons.com/yahoo_site_admin/assets/images/grade_circled_a_plus_hg_clr.290142458_std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64119"/>
            <a:ext cx="1239999" cy="100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75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希望避開的考試時間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52554" y="3664650"/>
            <a:ext cx="7834246" cy="266068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期末考就是學校表定</a:t>
            </a:r>
            <a:r>
              <a:rPr lang="zh-TW" altLang="en-US" dirty="0" smtClean="0"/>
              <a:t>期末考週的星期四下午</a:t>
            </a:r>
            <a:endParaRPr lang="en-US" altLang="zh-TW" dirty="0" smtClean="0"/>
          </a:p>
          <a:p>
            <a:r>
              <a:rPr lang="en-US" altLang="zh-TW" dirty="0" smtClean="0"/>
              <a:t>FB</a:t>
            </a:r>
            <a:r>
              <a:rPr lang="zh-TW" altLang="en-US" dirty="0" smtClean="0"/>
              <a:t>密我</a:t>
            </a:r>
            <a:r>
              <a:rPr lang="en-US" altLang="zh-TW" dirty="0" smtClean="0"/>
              <a:t>(</a:t>
            </a:r>
            <a:r>
              <a:rPr lang="zh-TW" altLang="en-US" dirty="0" smtClean="0"/>
              <a:t>固定</a:t>
            </a:r>
            <a:r>
              <a:rPr lang="zh-TW" altLang="en-US" dirty="0"/>
              <a:t>客</a:t>
            </a:r>
            <a:r>
              <a:rPr lang="en-US" altLang="zh-TW" dirty="0" smtClean="0"/>
              <a:t>), </a:t>
            </a:r>
            <a:r>
              <a:rPr lang="en-US" altLang="zh-TW" dirty="0" smtClean="0"/>
              <a:t>email</a:t>
            </a:r>
            <a:r>
              <a:rPr lang="zh-TW" altLang="en-US" dirty="0" smtClean="0"/>
              <a:t>給我</a:t>
            </a:r>
            <a:r>
              <a:rPr lang="en-US" altLang="zh-TW" dirty="0" smtClean="0"/>
              <a:t>(hil@csie.ntu.edu.tw)</a:t>
            </a:r>
            <a:endParaRPr lang="en-US" altLang="zh-TW" dirty="0"/>
          </a:p>
          <a:p>
            <a:r>
              <a:rPr lang="en-US" altLang="zh-TW" dirty="0" smtClean="0"/>
              <a:t>Deadline</a:t>
            </a:r>
            <a:r>
              <a:rPr lang="en-US" altLang="zh-TW" dirty="0"/>
              <a:t>: </a:t>
            </a:r>
            <a:r>
              <a:rPr lang="en-US" altLang="zh-TW" dirty="0" smtClean="0"/>
              <a:t>9/27/2016 </a:t>
            </a:r>
            <a:r>
              <a:rPr lang="en-US" altLang="zh-TW" dirty="0"/>
              <a:t>(</a:t>
            </a:r>
            <a:r>
              <a:rPr lang="zh-TW" altLang="en-US" dirty="0" smtClean="0"/>
              <a:t>週</a:t>
            </a:r>
            <a:r>
              <a:rPr lang="zh-TW" altLang="en-US" dirty="0"/>
              <a:t>二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zh-TW" altLang="en-US" dirty="0"/>
              <a:t>下午五點</a:t>
            </a:r>
            <a:endParaRPr lang="en-US" altLang="zh-TW" dirty="0"/>
          </a:p>
          <a:p>
            <a:r>
              <a:rPr lang="zh-TW" altLang="en-US" dirty="0"/>
              <a:t>不保證能夠符合所有同學的</a:t>
            </a:r>
            <a:r>
              <a:rPr lang="zh-TW" altLang="en-US" dirty="0" smtClean="0"/>
              <a:t>願望，但我會整體考量</a:t>
            </a:r>
            <a:endParaRPr lang="en-US" altLang="zh-TW" dirty="0" smtClean="0"/>
          </a:p>
          <a:p>
            <a:r>
              <a:rPr lang="zh-TW" altLang="en-US" dirty="0" smtClean="0"/>
              <a:t>下次上課時公布所有考試的日期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4" r="28727"/>
          <a:stretch/>
        </p:blipFill>
        <p:spPr>
          <a:xfrm>
            <a:off x="6516216" y="1234939"/>
            <a:ext cx="1944216" cy="2429711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6961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線代</a:t>
            </a:r>
            <a:r>
              <a:rPr lang="zh-TW" altLang="en-US" dirty="0"/>
              <a:t>的</a:t>
            </a:r>
            <a:r>
              <a:rPr lang="zh-TW" altLang="en-US" dirty="0" smtClean="0"/>
              <a:t>重要</a:t>
            </a:r>
            <a:r>
              <a:rPr lang="zh-TW" altLang="en-US" dirty="0" smtClean="0"/>
              <a:t>日期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413720"/>
            <a:ext cx="8229600" cy="267957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</a:t>
            </a:r>
            <a:r>
              <a:rPr lang="zh-TW" altLang="en-US" dirty="0" smtClean="0"/>
              <a:t>我也會盡量避開線代的考試</a:t>
            </a:r>
            <a:r>
              <a:rPr lang="zh-TW" altLang="en-US" dirty="0"/>
              <a:t>週</a:t>
            </a:r>
            <a:r>
              <a:rPr lang="en-US" altLang="zh-TW" dirty="0" smtClean="0"/>
              <a:t>(</a:t>
            </a:r>
            <a:r>
              <a:rPr lang="zh-TW" altLang="en-US" dirty="0" smtClean="0"/>
              <a:t>雖然可能不容易</a:t>
            </a:r>
            <a:r>
              <a:rPr lang="en-US" altLang="zh-TW" dirty="0" smtClean="0"/>
              <a:t>)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小考</a:t>
            </a:r>
            <a:r>
              <a:rPr lang="en-US" altLang="zh-TW" dirty="0"/>
              <a:t>: 10/4/2016, 11/22/2016, 12/20/2016</a:t>
            </a:r>
          </a:p>
          <a:p>
            <a:r>
              <a:rPr lang="zh-TW" altLang="en-US" dirty="0"/>
              <a:t>大考</a:t>
            </a:r>
            <a:r>
              <a:rPr lang="en-US" altLang="zh-TW" dirty="0"/>
              <a:t>: 10/25/2016, 12/6/2016, 1/10/2017</a:t>
            </a:r>
          </a:p>
          <a:p>
            <a:r>
              <a:rPr lang="zh-TW" altLang="en-US" dirty="0" smtClean="0"/>
              <a:t>關鍵</a:t>
            </a:r>
            <a:r>
              <a:rPr lang="zh-TW" altLang="en-US" dirty="0" smtClean="0"/>
              <a:t>日期</a:t>
            </a:r>
            <a:r>
              <a:rPr lang="en-US" altLang="zh-TW" dirty="0"/>
              <a:t>: 12/9/2016 </a:t>
            </a:r>
            <a:r>
              <a:rPr lang="zh-TW" altLang="en-US" dirty="0"/>
              <a:t>停修申請截止日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1026" name="Picture 2" descr="http://iftodayisyourbirthday.com/wp-content/uploads/2009/12/december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72906"/>
            <a:ext cx="2447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9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998</TotalTime>
  <Words>1041</Words>
  <Application>Microsoft Office PowerPoint</Application>
  <PresentationFormat>如螢幕大小 (4:3)</PresentationFormat>
  <Paragraphs>142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新細明體</vt:lpstr>
      <vt:lpstr>標楷體</vt:lpstr>
      <vt:lpstr>Calibri</vt:lpstr>
      <vt:lpstr>Constantia</vt:lpstr>
      <vt:lpstr>Wingdings</vt:lpstr>
      <vt:lpstr>Wingdings 2</vt:lpstr>
      <vt:lpstr>流線</vt:lpstr>
      <vt:lpstr> 演算法設計與分析</vt:lpstr>
      <vt:lpstr>課程資訊</vt:lpstr>
      <vt:lpstr>更新: 課程網頁與聯絡方式</vt:lpstr>
      <vt:lpstr>助教(暫定)</vt:lpstr>
      <vt:lpstr>上課方式: 投影片</vt:lpstr>
      <vt:lpstr>教科書</vt:lpstr>
      <vt:lpstr>評分</vt:lpstr>
      <vt:lpstr>希望避開的考試時間</vt:lpstr>
      <vt:lpstr>線代的重要日期</vt:lpstr>
      <vt:lpstr>考試範圍</vt:lpstr>
      <vt:lpstr>拜託拜託</vt:lpstr>
      <vt:lpstr>課程加簽與旁聽</vt:lpstr>
      <vt:lpstr>隨機客的課堂上沒有笨問題</vt:lpstr>
      <vt:lpstr>可以怎麼問</vt:lpstr>
      <vt:lpstr>勸退</vt:lpstr>
      <vt:lpstr>非常困難的理論課程</vt:lpstr>
      <vt:lpstr>無法裝熟</vt:lpstr>
      <vt:lpstr>不會介紹應用</vt:lpstr>
      <vt:lpstr>沒有程式的訓練</vt:lpstr>
      <vt:lpstr>沒有作業</vt:lpstr>
      <vt:lpstr>不會公布考試的成績分布</vt:lpstr>
      <vt:lpstr>我常常會想錯寫錯講錯</vt:lpstr>
      <vt:lpstr>上課內容與課本的對應</vt:lpstr>
      <vt:lpstr>課程內容中英夾雜</vt:lpstr>
      <vt:lpstr>熱愛在課堂上與同學們互動</vt:lpstr>
      <vt:lpstr>資工傳奇: 103的椅子有蟲</vt:lpstr>
      <vt:lpstr>勸退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機率</dc:title>
  <dc:creator>hil</dc:creator>
  <cp:lastModifiedBy>hil</cp:lastModifiedBy>
  <cp:revision>208</cp:revision>
  <dcterms:created xsi:type="dcterms:W3CDTF">2010-02-23T05:02:46Z</dcterms:created>
  <dcterms:modified xsi:type="dcterms:W3CDTF">2016-09-21T17:08:20Z</dcterms:modified>
</cp:coreProperties>
</file>